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sldIdLst>
    <p:sldId id="311" r:id="rId2"/>
  </p:sldIdLst>
  <p:sldSz cx="6858000" cy="9906000" type="A4"/>
  <p:notesSz cx="6808788" cy="9940925"/>
  <p:defaultTextStyle>
    <a:defPPr>
      <a:defRPr lang="en-US"/>
    </a:defPPr>
    <a:lvl1pPr marL="0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65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31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96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61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826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92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157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323" algn="l" defTabSz="4571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852" userDrawn="1">
          <p15:clr>
            <a:srgbClr val="A4A3A4"/>
          </p15:clr>
        </p15:guide>
        <p15:guide id="2" pos="213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0736"/>
    <a:srgbClr val="0070C0"/>
    <a:srgbClr val="F60841"/>
    <a:srgbClr val="F15A22"/>
    <a:srgbClr val="92D050"/>
    <a:srgbClr val="ED1C24"/>
    <a:srgbClr val="D9D9D9"/>
    <a:srgbClr val="F14D53"/>
    <a:srgbClr val="0D89C3"/>
    <a:srgbClr val="006FA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503" autoAdjust="0"/>
    <p:restoredTop sz="94660"/>
  </p:normalViewPr>
  <p:slideViewPr>
    <p:cSldViewPr snapToGrid="0">
      <p:cViewPr varScale="1">
        <p:scale>
          <a:sx n="80" d="100"/>
          <a:sy n="80" d="100"/>
        </p:scale>
        <p:origin x="-2538" y="-84"/>
      </p:cViewPr>
      <p:guideLst>
        <p:guide orient="horz" pos="852"/>
        <p:guide pos="2137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406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57587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54326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6129013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5955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1403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1279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377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7/16/2025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04619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7/16/2025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6533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7/16/2025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26697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227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7/16/2025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23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7/16/2025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8503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="" xmlns:p15="http://schemas.microsoft.com/office/powerpoint/2012/main">
        <p15:guide id="1" orient="horz" pos="285" userDrawn="1">
          <p15:clr>
            <a:srgbClr val="F26B43"/>
          </p15:clr>
        </p15:guide>
        <p15:guide id="2" pos="346" userDrawn="1">
          <p15:clr>
            <a:srgbClr val="F26B43"/>
          </p15:clr>
        </p15:guide>
        <p15:guide id="3" pos="397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7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svg"/><Relationship Id="rId11" Type="http://schemas.openxmlformats.org/officeDocument/2006/relationships/image" Target="../media/image6.png"/><Relationship Id="rId10" Type="http://schemas.openxmlformats.org/officeDocument/2006/relationships/image" Target="../media/image5.png"/><Relationship Id="rId9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tangle 23">
            <a:extLst>
              <a:ext uri="{FF2B5EF4-FFF2-40B4-BE49-F238E27FC236}">
                <a16:creationId xmlns="" xmlns:a16="http://schemas.microsoft.com/office/drawing/2014/main" id="{B0D93644-6C49-42E9-E28C-797DDB53188A}"/>
              </a:ext>
            </a:extLst>
          </p:cNvPr>
          <p:cNvSpPr/>
          <p:nvPr/>
        </p:nvSpPr>
        <p:spPr>
          <a:xfrm>
            <a:off x="0" y="9348946"/>
            <a:ext cx="6858000" cy="557054"/>
          </a:xfrm>
          <a:prstGeom prst="rect">
            <a:avLst/>
          </a:prstGeom>
          <a:solidFill>
            <a:schemeClr val="accent5">
              <a:lumMod val="20000"/>
              <a:lumOff val="80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2C1376C9-914B-A8C0-9DB7-FCADAACBF5D1}"/>
              </a:ext>
            </a:extLst>
          </p:cNvPr>
          <p:cNvSpPr txBox="1"/>
          <p:nvPr/>
        </p:nvSpPr>
        <p:spPr>
          <a:xfrm>
            <a:off x="1337419" y="534516"/>
            <a:ext cx="4243160" cy="215444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pPr algn="ctr"/>
            <a:r>
              <a:rPr lang="ru-RU" sz="1400" dirty="0" smtClean="0">
                <a:latin typeface="Golos Text Medium" panose="020B0603020202020204" pitchFamily="34" charset="0"/>
                <a:ea typeface="Golos Text Medium" panose="020B0603020202020204" pitchFamily="34" charset="0"/>
              </a:rPr>
              <a:t>УФНС РОССИИ ПО ХАБАРОВСКОМУ КРАЮ</a:t>
            </a:r>
            <a:endParaRPr lang="ru-RU" sz="1400" dirty="0">
              <a:latin typeface="Golos Text Medium" panose="020B0603020202020204" pitchFamily="34" charset="0"/>
              <a:ea typeface="Golos Text Medium" panose="020B0603020202020204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64303" y="1223924"/>
            <a:ext cx="6717322" cy="8163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ts val="3000"/>
              </a:lnSpc>
            </a:pPr>
            <a:r>
              <a:rPr lang="ru-RU" b="1" dirty="0" smtClean="0">
                <a:solidFill>
                  <a:srgbClr val="CB0736"/>
                </a:solidFill>
                <a:latin typeface="Golos Text" pitchFamily="34" charset="0"/>
                <a:ea typeface="Golos Text" pitchFamily="34" charset="0"/>
              </a:rPr>
              <a:t>НАЛОГОВЫЕ УВЕДОМЛЕНИЯ  </a:t>
            </a:r>
          </a:p>
          <a:p>
            <a:pPr algn="ctr">
              <a:lnSpc>
                <a:spcPts val="3000"/>
              </a:lnSpc>
            </a:pPr>
            <a:r>
              <a:rPr lang="ru-RU" b="1" dirty="0" smtClean="0">
                <a:solidFill>
                  <a:srgbClr val="CB0736"/>
                </a:solidFill>
                <a:latin typeface="Golos Text" pitchFamily="34" charset="0"/>
                <a:ea typeface="Golos Text" pitchFamily="34" charset="0"/>
              </a:rPr>
              <a:t>ЧЕРЕЗ  ПОРТАЛ ГОСУСЛУГИ - ЭТО ПРОСТО!</a:t>
            </a:r>
            <a:endParaRPr lang="ru-RU" b="1" dirty="0">
              <a:solidFill>
                <a:srgbClr val="CB0736"/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660438" y="5216106"/>
            <a:ext cx="24237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>
                <a:latin typeface="Golos Text" panose="020B0503020202020204" pitchFamily="34" charset="0"/>
                <a:ea typeface="Golos Text" panose="020B0503020202020204" pitchFamily="34" charset="0"/>
              </a:rPr>
              <a:t> </a:t>
            </a:r>
            <a:endParaRPr lang="ru-RU" b="1" dirty="0"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="" xmlns:a16="http://schemas.microsoft.com/office/drawing/2014/main" id="{38FD9469-AF5E-EA00-322B-A9E52273EE4B}"/>
              </a:ext>
            </a:extLst>
          </p:cNvPr>
          <p:cNvSpPr txBox="1"/>
          <p:nvPr/>
        </p:nvSpPr>
        <p:spPr>
          <a:xfrm>
            <a:off x="315503" y="9536039"/>
            <a:ext cx="6351165" cy="215444"/>
          </a:xfrm>
          <a:prstGeom prst="rect">
            <a:avLst/>
          </a:prstGeom>
          <a:noFill/>
        </p:spPr>
        <p:txBody>
          <a:bodyPr wrap="square" lIns="0" tIns="0" rIns="0" bIns="0" rtlCol="0" anchor="t" anchorCtr="0">
            <a:spAutoFit/>
          </a:bodyPr>
          <a:lstStyle/>
          <a:p>
            <a:r>
              <a:rPr lang="ru-RU" sz="1400" dirty="0" smtClean="0">
                <a:solidFill>
                  <a:schemeClr val="tx1">
                    <a:lumMod val="7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Контакт-центр 8 </a:t>
            </a:r>
            <a:r>
              <a:rPr lang="ru-RU" sz="1400" dirty="0">
                <a:solidFill>
                  <a:schemeClr val="tx1">
                    <a:lumMod val="7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(800) </a:t>
            </a:r>
            <a:r>
              <a:rPr lang="ru-RU" sz="1400" dirty="0" smtClean="0">
                <a:solidFill>
                  <a:schemeClr val="tx1">
                    <a:lumMod val="75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222-22-22 (бесплатно)              </a:t>
            </a:r>
            <a:r>
              <a:rPr lang="en-US" sz="1400" dirty="0" smtClean="0">
                <a:latin typeface="Golos Text" panose="020B0503020202020204" pitchFamily="34" charset="0"/>
                <a:ea typeface="Golos Text" panose="020B0503020202020204" pitchFamily="34" charset="0"/>
              </a:rPr>
              <a:t>www.nalog.gov.ru</a:t>
            </a:r>
            <a:endParaRPr lang="ru-RU" sz="1400" dirty="0"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pic>
        <p:nvPicPr>
          <p:cNvPr id="60" name="Graphic 9">
            <a:extLst>
              <a:ext uri="{FF2B5EF4-FFF2-40B4-BE49-F238E27FC236}">
                <a16:creationId xmlns="" xmlns:a16="http://schemas.microsoft.com/office/drawing/2014/main" id="{C4FF512C-2A48-FEE3-2F18-4839A66B98C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="" xmlns:asvg="http://schemas.microsoft.com/office/drawing/2016/SVG/main" r:embed="rId6"/>
              </a:ext>
            </a:extLst>
          </a:blip>
          <a:srcRect r="68290"/>
          <a:stretch/>
        </p:blipFill>
        <p:spPr>
          <a:xfrm>
            <a:off x="230148" y="120238"/>
            <a:ext cx="1039239" cy="1044000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579" y="120238"/>
            <a:ext cx="1067962" cy="104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D69842F4-3E35-9B8F-71D9-67B51EF916AD}"/>
              </a:ext>
            </a:extLst>
          </p:cNvPr>
          <p:cNvSpPr txBox="1"/>
          <p:nvPr/>
        </p:nvSpPr>
        <p:spPr>
          <a:xfrm>
            <a:off x="1882088" y="3796786"/>
            <a:ext cx="4899537" cy="195745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5750" indent="-285750">
              <a:spcAft>
                <a:spcPts val="1200"/>
              </a:spcAft>
              <a:buClr>
                <a:srgbClr val="C00000"/>
              </a:buClr>
              <a:buSzPct val="100000"/>
              <a:buFont typeface="Wingdings" pitchFamily="2" charset="2"/>
              <a:buChar char="ü"/>
              <a:defRPr/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Сформировать согласие на Госуслугах</a:t>
            </a:r>
          </a:p>
          <a:p>
            <a:pPr marL="285750" indent="-285750">
              <a:spcAft>
                <a:spcPts val="1200"/>
              </a:spcAft>
              <a:buClr>
                <a:srgbClr val="C00000"/>
              </a:buClr>
              <a:buSzPct val="100000"/>
              <a:buFont typeface="Wingdings" pitchFamily="2" charset="2"/>
              <a:buChar char="ü"/>
              <a:defRPr/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Подписать согласие в приложении «Госключ»</a:t>
            </a:r>
          </a:p>
          <a:p>
            <a:pPr marL="285750" indent="-285750">
              <a:lnSpc>
                <a:spcPct val="80000"/>
              </a:lnSpc>
              <a:spcAft>
                <a:spcPts val="1200"/>
              </a:spcAft>
              <a:buClr>
                <a:srgbClr val="C00000"/>
              </a:buClr>
              <a:buSzPct val="100000"/>
              <a:buFont typeface="Wingdings" pitchFamily="2" charset="2"/>
              <a:buChar char="ü"/>
              <a:defRPr/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Проверить факт принятия согласия налоговым органом</a:t>
            </a:r>
            <a:endParaRPr lang="ru-RU" dirty="0">
              <a:solidFill>
                <a:schemeClr val="accent5">
                  <a:lumMod val="50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  <a:p>
            <a:pPr>
              <a:lnSpc>
                <a:spcPct val="80000"/>
              </a:lnSpc>
              <a:spcAft>
                <a:spcPts val="1200"/>
              </a:spcAft>
              <a:buClr>
                <a:srgbClr val="C00000"/>
              </a:buClr>
              <a:buSzPct val="100000"/>
              <a:defRPr/>
            </a:pPr>
            <a:endParaRPr lang="ru-RU" dirty="0"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44" b="3335"/>
          <a:stretch/>
        </p:blipFill>
        <p:spPr bwMode="auto">
          <a:xfrm>
            <a:off x="4668" y="2306913"/>
            <a:ext cx="1750051" cy="30574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Прямоугольник 14"/>
          <p:cNvSpPr/>
          <p:nvPr/>
        </p:nvSpPr>
        <p:spPr>
          <a:xfrm>
            <a:off x="1754719" y="2501903"/>
            <a:ext cx="4766453" cy="120109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ts val="3000"/>
              </a:lnSpc>
            </a:pP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Golos Text" pitchFamily="34" charset="0"/>
                <a:ea typeface="Golos Text" pitchFamily="34" charset="0"/>
              </a:rPr>
              <a:t>Что нужно сделать, чтобы получать налоговые уведомления на портале Госуслуги?</a:t>
            </a:r>
            <a:endParaRPr lang="ru-RU" b="1" dirty="0">
              <a:solidFill>
                <a:schemeClr val="accent5">
                  <a:lumMod val="50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64303" y="5429105"/>
            <a:ext cx="2601876" cy="43165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ts val="3000"/>
              </a:lnSpc>
            </a:pP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latin typeface="Golos Text" pitchFamily="34" charset="0"/>
                <a:ea typeface="Golos Text" pitchFamily="34" charset="0"/>
              </a:rPr>
              <a:t>Преимущества </a:t>
            </a:r>
            <a:endParaRPr lang="ru-RU" b="1" dirty="0">
              <a:solidFill>
                <a:schemeClr val="accent5">
                  <a:lumMod val="50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D69842F4-3E35-9B8F-71D9-67B51EF916AD}"/>
              </a:ext>
            </a:extLst>
          </p:cNvPr>
          <p:cNvSpPr txBox="1"/>
          <p:nvPr/>
        </p:nvSpPr>
        <p:spPr>
          <a:xfrm>
            <a:off x="216409" y="5965555"/>
            <a:ext cx="6565215" cy="163737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285750" indent="-285750">
              <a:spcAft>
                <a:spcPts val="1200"/>
              </a:spcAft>
              <a:buClr>
                <a:srgbClr val="C00000"/>
              </a:buClr>
              <a:buSzPct val="100000"/>
              <a:buFont typeface="Wingdings" pitchFamily="2" charset="2"/>
              <a:buChar char="ü"/>
              <a:defRPr/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Узнаете о начислениях налогов заранее и сможете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уплатить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налоги на </a:t>
            </a:r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Госуслугах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без 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пеней и комиссии</a:t>
            </a:r>
          </a:p>
          <a:p>
            <a:pPr marL="285750" indent="-285750">
              <a:spcAft>
                <a:spcPts val="1200"/>
              </a:spcAft>
              <a:buClr>
                <a:srgbClr val="C00000"/>
              </a:buClr>
              <a:buSzPct val="100000"/>
              <a:buFont typeface="Wingdings" pitchFamily="2" charset="2"/>
              <a:buChar char="ü"/>
              <a:defRPr/>
            </a:pPr>
            <a:r>
              <a:rPr lang="ru-RU" dirty="0" smtClean="0">
                <a:solidFill>
                  <a:schemeClr val="accent5">
                    <a:lumMod val="50000"/>
                  </a:schemeClr>
                </a:solidFill>
                <a:latin typeface="Golos Text" panose="020B0503020202020204" pitchFamily="34" charset="0"/>
                <a:ea typeface="Golos Text" panose="020B0503020202020204" pitchFamily="34" charset="0"/>
              </a:rPr>
              <a:t>Не придется ходить на почту за получением бумажных уведомлений</a:t>
            </a:r>
          </a:p>
          <a:p>
            <a:pPr>
              <a:lnSpc>
                <a:spcPct val="80000"/>
              </a:lnSpc>
              <a:spcAft>
                <a:spcPts val="1200"/>
              </a:spcAft>
              <a:buClr>
                <a:srgbClr val="C00000"/>
              </a:buClr>
              <a:buSzPct val="100000"/>
              <a:defRPr/>
            </a:pPr>
            <a:endParaRPr lang="ru-RU" dirty="0"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469" y="7428661"/>
            <a:ext cx="1385619" cy="13698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5796" y="7428661"/>
            <a:ext cx="1382149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Прямоугольник 20"/>
          <p:cNvSpPr/>
          <p:nvPr/>
        </p:nvSpPr>
        <p:spPr>
          <a:xfrm>
            <a:off x="307840" y="8695813"/>
            <a:ext cx="1762875" cy="43165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ts val="3000"/>
              </a:lnSpc>
            </a:pP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Golos Text" pitchFamily="34" charset="0"/>
                <a:ea typeface="Golos Text" pitchFamily="34" charset="0"/>
              </a:rPr>
              <a:t>Госуслуги</a:t>
            </a:r>
            <a:endParaRPr lang="ru-RU" sz="1400" b="1" dirty="0">
              <a:solidFill>
                <a:schemeClr val="accent5">
                  <a:lumMod val="50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2541525" y="8712979"/>
            <a:ext cx="1762875" cy="43165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ts val="3000"/>
              </a:lnSpc>
            </a:pPr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Golos Text" pitchFamily="34" charset="0"/>
                <a:ea typeface="Golos Text" pitchFamily="34" charset="0"/>
              </a:rPr>
              <a:t>Госключ</a:t>
            </a:r>
            <a:endParaRPr lang="ru-RU" sz="1400" b="1" dirty="0">
              <a:solidFill>
                <a:schemeClr val="accent5">
                  <a:lumMod val="50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  <p:pic>
        <p:nvPicPr>
          <p:cNvPr id="23" name="Picture 3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9029" y="7426934"/>
            <a:ext cx="1389946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Прямоугольник 23"/>
          <p:cNvSpPr/>
          <p:nvPr/>
        </p:nvSpPr>
        <p:spPr>
          <a:xfrm>
            <a:off x="4979029" y="8746117"/>
            <a:ext cx="1389946" cy="52322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Golos Text" pitchFamily="34" charset="0"/>
                <a:ea typeface="Golos Text" pitchFamily="34" charset="0"/>
              </a:rPr>
              <a:t>Подробная </a:t>
            </a:r>
          </a:p>
          <a:p>
            <a:pPr algn="ctr"/>
            <a:r>
              <a:rPr lang="ru-RU" sz="1400" b="1" dirty="0" smtClean="0">
                <a:solidFill>
                  <a:schemeClr val="accent5">
                    <a:lumMod val="50000"/>
                  </a:schemeClr>
                </a:solidFill>
                <a:latin typeface="Golos Text" pitchFamily="34" charset="0"/>
                <a:ea typeface="Golos Text" pitchFamily="34" charset="0"/>
              </a:rPr>
              <a:t>памятка</a:t>
            </a:r>
            <a:endParaRPr lang="ru-RU" sz="1400" b="1" dirty="0">
              <a:solidFill>
                <a:schemeClr val="accent5">
                  <a:lumMod val="50000"/>
                </a:schemeClr>
              </a:solidFill>
              <a:latin typeface="Golos Text" panose="020B0503020202020204" pitchFamily="34" charset="0"/>
              <a:ea typeface="Golos T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9292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10201</TotalTime>
  <Words>83</Words>
  <Application>Microsoft Office PowerPoint</Application>
  <PresentationFormat>Лист A4 (210x297 мм)</PresentationFormat>
  <Paragraphs>16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Hamlet Markarian</dc:creator>
  <cp:lastModifiedBy>Герасимова Анна Владимировна</cp:lastModifiedBy>
  <cp:revision>290</cp:revision>
  <cp:lastPrinted>2025-07-11T06:08:26Z</cp:lastPrinted>
  <dcterms:created xsi:type="dcterms:W3CDTF">2023-03-21T12:09:25Z</dcterms:created>
  <dcterms:modified xsi:type="dcterms:W3CDTF">2025-07-16T07:21:56Z</dcterms:modified>
</cp:coreProperties>
</file>